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320" r:id="rId2"/>
    <p:sldId id="319" r:id="rId3"/>
    <p:sldId id="324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773"/>
    <a:srgbClr val="F6BB00"/>
    <a:srgbClr val="FF6600"/>
    <a:srgbClr val="CC66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1609" autoAdjust="0"/>
  </p:normalViewPr>
  <p:slideViewPr>
    <p:cSldViewPr snapToGrid="0">
      <p:cViewPr varScale="1">
        <p:scale>
          <a:sx n="58" d="100"/>
          <a:sy n="58" d="100"/>
        </p:scale>
        <p:origin x="126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3415-039C-4A59-9958-36F758DB834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50511-78B5-4B6D-87A6-D029F53AC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DC7E3-3A5C-4E22-8F51-C7791FD433D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5152-103F-4853-9CE9-5BD90FA37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2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85152-103F-4853-9CE9-5BD90FA375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21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A677C-6B87-465D-AA0F-6CE8B19AA1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85152-103F-4853-9CE9-5BD90FA375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0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A677C-6B87-465D-AA0F-6CE8B19AA1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A677C-6B87-465D-AA0F-6CE8B19AA1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5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C773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6446288"/>
            <a:ext cx="12188825" cy="64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166326"/>
            <a:ext cx="10058400" cy="315878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44979"/>
            <a:ext cx="12188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rgbClr val="FF6600"/>
                </a:solidFill>
              </a:rPr>
              <a:t> </a:t>
            </a:r>
            <a:r>
              <a:rPr lang="en-GB" sz="1800" b="1" i="1" dirty="0" smtClean="0">
                <a:solidFill>
                  <a:srgbClr val="FF6600"/>
                </a:solidFill>
              </a:rPr>
              <a:t>Research and Development to Improve Health for All</a:t>
            </a:r>
            <a:endParaRPr lang="en-GB" sz="1800" b="1" i="1" dirty="0">
              <a:solidFill>
                <a:srgbClr val="FF66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0" y="-18662"/>
            <a:ext cx="12191999" cy="21460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2100" dirty="0" smtClean="0">
                <a:latin typeface="Chiller" panose="04020404031007020602" pitchFamily="82" charset="0"/>
              </a:rPr>
              <a:t>Zambart</a:t>
            </a:r>
            <a:r>
              <a:rPr lang="en-GB" sz="12100" dirty="0" smtClean="0"/>
              <a:t/>
            </a:r>
            <a:br>
              <a:rPr lang="en-GB" sz="12100" dirty="0" smtClean="0"/>
            </a:br>
            <a:r>
              <a:rPr lang="en-GB" sz="1300" dirty="0" smtClean="0"/>
              <a:t>                        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4211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B3C773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40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235" y="6459784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17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2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3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0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1FBE9-2322-4DF2-8156-65B23B48F7C4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9E0002B6-D3D3-4280-B34B-DF3BFB669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6222344"/>
            <a:ext cx="12191985" cy="664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749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6600"/>
                </a:solidFill>
              </a:rPr>
              <a:t>Research and Development to Improve Health for All</a:t>
            </a:r>
            <a:endParaRPr lang="en-GB" sz="2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5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0" r:id="rId3"/>
    <p:sldLayoutId id="2147483761" r:id="rId4"/>
    <p:sldLayoutId id="2147483762" r:id="rId5"/>
    <p:sldLayoutId id="2147483765" r:id="rId6"/>
    <p:sldLayoutId id="2147483766" r:id="rId7"/>
    <p:sldLayoutId id="2147483767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i.org/10.1002/jia2.2512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761104" y="326216"/>
            <a:ext cx="10058400" cy="2100062"/>
          </a:xfrm>
          <a:prstGeom prst="rect">
            <a:avLst/>
          </a:prstGeom>
          <a:solidFill>
            <a:schemeClr val="accent2">
              <a:lumMod val="40000"/>
              <a:lumOff val="60000"/>
              <a:alpha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Mobility:</a:t>
            </a:r>
          </a:p>
          <a:p>
            <a:pPr algn="ctr"/>
            <a:r>
              <a:rPr lang="en-GB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for Universal Testing and Treatment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78007" y="2337896"/>
            <a:ext cx="1007196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/>
              <a:t>Improving responses to migration and HIV treatment in Africa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1358" y="3872522"/>
            <a:ext cx="5091570" cy="95410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en-US" sz="2800" dirty="0"/>
          </a:p>
          <a:p>
            <a:pPr lvl="0" algn="ctr"/>
            <a:r>
              <a:rPr lang="en-US" sz="2800" dirty="0"/>
              <a:t>Chiti Bwalya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6472" y="4826629"/>
            <a:ext cx="7637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    Zambart, School of Medicine, University of Zambia  </a:t>
            </a:r>
          </a:p>
          <a:p>
            <a:pPr algn="ctr"/>
            <a:r>
              <a:rPr lang="en-US" b="1" dirty="0"/>
              <a:t>Zambia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173" y="5591814"/>
            <a:ext cx="3168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AIDS</a:t>
            </a:r>
            <a:r>
              <a:rPr lang="en-GB" dirty="0"/>
              <a:t> </a:t>
            </a:r>
            <a:r>
              <a:rPr lang="en-GB" sz="3200" dirty="0"/>
              <a:t>2018 </a:t>
            </a:r>
          </a:p>
        </p:txBody>
      </p:sp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70330" y="6361256"/>
            <a:ext cx="1815353" cy="382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46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022" y="-56328"/>
            <a:ext cx="10515600" cy="91742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level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9952" y="1014219"/>
            <a:ext cx="9695303" cy="4351338"/>
          </a:xfrm>
        </p:spPr>
        <p:txBody>
          <a:bodyPr>
            <a:normAutofit/>
          </a:bodyPr>
          <a:lstStyle/>
          <a:p>
            <a:pPr marL="1201738" indent="-457200">
              <a:buFont typeface="Wingdings" panose="05000000000000000000" pitchFamily="2" charset="2"/>
              <a:buChar char="§"/>
            </a:pPr>
            <a:r>
              <a:rPr lang="en-US" sz="3200" dirty="0"/>
              <a:t>Use of  differentiated ART delivery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3552" y="3606917"/>
            <a:ext cx="3423179" cy="308969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Facility based individuals model </a:t>
            </a:r>
          </a:p>
        </p:txBody>
      </p:sp>
      <p:sp>
        <p:nvSpPr>
          <p:cNvPr id="9" name="Oval 8"/>
          <p:cNvSpPr/>
          <p:nvPr/>
        </p:nvSpPr>
        <p:spPr>
          <a:xfrm>
            <a:off x="829012" y="3691474"/>
            <a:ext cx="2300388" cy="220344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Fast tracking </a:t>
            </a:r>
          </a:p>
        </p:txBody>
      </p:sp>
      <p:sp>
        <p:nvSpPr>
          <p:cNvPr id="10" name="Oval 9"/>
          <p:cNvSpPr/>
          <p:nvPr/>
        </p:nvSpPr>
        <p:spPr>
          <a:xfrm>
            <a:off x="4457700" y="4405109"/>
            <a:ext cx="2133600" cy="156851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Appointment  spacing </a:t>
            </a:r>
          </a:p>
        </p:txBody>
      </p:sp>
      <p:sp>
        <p:nvSpPr>
          <p:cNvPr id="11" name="Oval 10"/>
          <p:cNvSpPr/>
          <p:nvPr/>
        </p:nvSpPr>
        <p:spPr>
          <a:xfrm>
            <a:off x="7353811" y="3226277"/>
            <a:ext cx="2744572" cy="238547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multi-month prescriptions</a:t>
            </a:r>
          </a:p>
        </p:txBody>
      </p:sp>
      <p:sp>
        <p:nvSpPr>
          <p:cNvPr id="12" name="Oval 11"/>
          <p:cNvSpPr/>
          <p:nvPr/>
        </p:nvSpPr>
        <p:spPr>
          <a:xfrm>
            <a:off x="2351464" y="1684507"/>
            <a:ext cx="1744303" cy="154177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Quick pick up </a:t>
            </a:r>
          </a:p>
        </p:txBody>
      </p:sp>
      <p:sp>
        <p:nvSpPr>
          <p:cNvPr id="13" name="Oval 12"/>
          <p:cNvSpPr/>
          <p:nvPr/>
        </p:nvSpPr>
        <p:spPr>
          <a:xfrm>
            <a:off x="5510007" y="1591902"/>
            <a:ext cx="2184052" cy="17168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Pharmacy refill</a:t>
            </a:r>
          </a:p>
        </p:txBody>
      </p:sp>
      <p:sp>
        <p:nvSpPr>
          <p:cNvPr id="19" name="Up Arrow 18"/>
          <p:cNvSpPr/>
          <p:nvPr/>
        </p:nvSpPr>
        <p:spPr>
          <a:xfrm>
            <a:off x="5163359" y="3184407"/>
            <a:ext cx="309817" cy="319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5400000">
            <a:off x="7039100" y="3629625"/>
            <a:ext cx="309817" cy="319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0800000">
            <a:off x="5195888" y="4001292"/>
            <a:ext cx="309817" cy="319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9746096">
            <a:off x="3922048" y="3131304"/>
            <a:ext cx="309817" cy="319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3287323">
            <a:off x="3183261" y="3996189"/>
            <a:ext cx="309817" cy="319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73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5761" cy="4351338"/>
          </a:xfrm>
        </p:spPr>
        <p:txBody>
          <a:bodyPr/>
          <a:lstStyle/>
          <a:p>
            <a:pPr marL="457200" indent="-282575">
              <a:buFont typeface="Wingdings" panose="05000000000000000000" pitchFamily="2" charset="2"/>
              <a:buChar char="§"/>
            </a:pPr>
            <a:r>
              <a:rPr lang="en-US" sz="3200" dirty="0" smtClean="0"/>
              <a:t>Mobility </a:t>
            </a:r>
            <a:r>
              <a:rPr lang="en-US" sz="3200" dirty="0"/>
              <a:t>is a reality and creates a lot of access challenges  for PLWH in  many part of sub-Saharan Africa.  </a:t>
            </a:r>
          </a:p>
          <a:p>
            <a:pPr marL="403225" indent="-228600">
              <a:buFont typeface="Wingdings" panose="05000000000000000000" pitchFamily="2" charset="2"/>
              <a:buChar char="§"/>
            </a:pPr>
            <a:r>
              <a:rPr lang="en-US" sz="3200" dirty="0" smtClean="0"/>
              <a:t>Health </a:t>
            </a:r>
            <a:r>
              <a:rPr lang="en-US" sz="3200" dirty="0"/>
              <a:t>facilities should be responsive to individualized services needs of mobile individuals and this flexibility should  be designed collaboratively  using  the resourcefulness of patients and health care workers. </a:t>
            </a:r>
          </a:p>
          <a:p>
            <a:pPr marL="403225" lvl="0" indent="-228600"/>
            <a:endParaRPr lang="en-US" dirty="0"/>
          </a:p>
          <a:p>
            <a:pPr marL="403225" indent="-228600"/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90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4143" cy="435133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Bond, V., Ngwenya, F., Thomas, A., Simuyaba, M., Hoddinott, G., Fidler, S., …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Popart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H. (2018). Spinning plates : livelihood mobility , household responsibility and anti-retroviral treatment in an urban Zambian community during the HPTN 071 ( PopART ) study, 21. https://doi.org/10.1002/jia2.25117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Camlin, C. S., Cassels, S., &amp; Seeley, J. (2018). Bringing population mobility into focus to achieve HIV prevention goals, 21, 2–6. https://doi.org/10.1002/jia2.25136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Hoddinott, G.,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Myburgh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H., Villiers, L. De, Ndubani, R., Mantantana, J., Thomas, A., … Team, S. (2018). Households , fluidity , and HIV service delivery in Zambia and South Africa – an exploratory analysis of longitudinal qualitative data from the HPTN 071 ( PopART ) trial, 21. https://doi.org/10.1002/jia2.25135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Larmarange, J., Diallo, M. H.,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Mcgrath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N.,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Iwuji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C., Tanser, F., Till, B., … Group, S. (2018). The impact of population dynamics on the population HIV care cascade : results from the ANRS 12249 Treatment as Prevention trial in rural KwaZulu-Natal ( South Africa ), 21, 6–15.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https://doi.org/10.1002/jia2.25128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Musheke, M., Bond, V., &amp; Merten, S. (2012). Individual and contextual factors influencing patient attrition from antiretroviral therapy care in an urban community of Lusaka, Zambia. </a:t>
            </a:r>
            <a:r>
              <a:rPr lang="en-US" sz="3800" i="1" dirty="0">
                <a:latin typeface="Arial" panose="020B0604020202020204" pitchFamily="34" charset="0"/>
                <a:cs typeface="Arial" panose="020B0604020202020204" pitchFamily="34" charset="0"/>
              </a:rPr>
              <a:t>Journal of the International AIDS Society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i="1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3800" i="1" dirty="0" err="1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sz="3800" i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1), 1–9</a:t>
            </a:r>
          </a:p>
          <a:p>
            <a:pPr>
              <a:lnSpc>
                <a:spcPct val="120000"/>
              </a:lnSpc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Taylor, B. S.,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Garduño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L. S., Reyes, E. V, Rojas, R.,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Donastorg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Y.,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Brudney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K., …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D. (2012). NIH Public Access, </a:t>
            </a:r>
            <a:r>
              <a:rPr lang="en-US" sz="3800" i="1" dirty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(3), 342–351. https://doi.org/10.1002/msj.20255.HI</a:t>
            </a:r>
            <a:r>
              <a:rPr lang="en-US" sz="3800" dirty="0"/>
              <a:t>V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74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0080" y="550552"/>
            <a:ext cx="10515600" cy="54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8680" y="1325563"/>
            <a:ext cx="10058400" cy="45291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Mobility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Sub-Saharan African: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risk factor for both acquiring HIV and reason for not engaging or disengaging in care (Tanser, 2015; Seeley, 2005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39775" indent="-3175">
              <a:lnSpc>
                <a:spcPct val="100000"/>
              </a:lnSpc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Transient  individuals &amp; seasonal migrants delay linking to care and more likely to have wider sexual networks</a:t>
            </a:r>
          </a:p>
          <a:p>
            <a:pPr marL="739775" indent="-3175">
              <a:lnSpc>
                <a:spcPct val="100000"/>
              </a:lnSpc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PLWH on ART, mobility creates opportunity costs forcing them to chose between accessing ART and sustaining their livelihoods (Musheke et al., 2012; Bond 2018)</a:t>
            </a:r>
          </a:p>
          <a:p>
            <a:pPr marL="739775" indent="-3175">
              <a:lnSpc>
                <a:spcPct val="100000"/>
              </a:lnSpc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Migrants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most likely to disengage from care (Larmarange, 2018)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336178" y="6356518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488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117" y="-2628"/>
            <a:ext cx="6925756" cy="129210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Patterns of Mobility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79" y="1262370"/>
            <a:ext cx="6181886" cy="5404258"/>
          </a:xfrm>
          <a:solidFill>
            <a:schemeClr val="bg1">
              <a:lumMod val="75000"/>
              <a:alpha val="12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mostly linked to livelihood</a:t>
            </a:r>
          </a:p>
          <a:p>
            <a:pPr marL="693738" indent="-177800">
              <a:lnSpc>
                <a:spcPct val="100000"/>
              </a:lnSpc>
              <a:buNone/>
              <a:tabLst>
                <a:tab pos="855663" algn="l"/>
                <a:tab pos="914400" algn="l"/>
              </a:tabLs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Marketers, street   vendors and casual workers</a:t>
            </a:r>
          </a:p>
          <a:p>
            <a:pPr marL="693738" indent="-177800">
              <a:lnSpc>
                <a:spcPct val="10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hours of absence from   home </a:t>
            </a:r>
          </a:p>
          <a:p>
            <a:pPr marL="0" indent="0">
              <a:buFont typeface="Wingdings" panose="05000000000000000000" pitchFamily="2" charset="2"/>
              <a:buChar char="§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Transient individuals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571500" indent="-58738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Farmers, fish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maize and cross border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traders</a:t>
            </a:r>
          </a:p>
          <a:p>
            <a:pPr marL="571500" indent="-58738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absence from home, lasting months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5938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64265" y="1262370"/>
            <a:ext cx="5684405" cy="5404257"/>
          </a:xfrm>
          <a:prstGeom prst="rect">
            <a:avLst/>
          </a:prstGeom>
          <a:solidFill>
            <a:schemeClr val="accent2">
              <a:lumMod val="40000"/>
              <a:lumOff val="60000"/>
              <a:alpha val="4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Daily mobility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linked to livelihood.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Factory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workers, farm workers, shop assistants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hours of absence from home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migrants:</a:t>
            </a:r>
          </a:p>
          <a:p>
            <a:pPr marL="231775" indent="-231775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work opportunities, cultural, traditional &amp; religious ceremonies &amp; family gatherings</a:t>
            </a:r>
          </a:p>
          <a:p>
            <a:pPr marL="231775" indent="-231775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onger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absence from home, lasting months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65374" y="1960562"/>
            <a:ext cx="53266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6178" y="821606"/>
            <a:ext cx="4321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Zambia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8418" y="840191"/>
            <a:ext cx="4321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South Africa </a:t>
            </a: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336178" y="6356518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280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5" y="107576"/>
            <a:ext cx="10515600" cy="7607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undermining access to 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48" y="1156447"/>
            <a:ext cx="10515600" cy="5526741"/>
          </a:xfrm>
        </p:spPr>
        <p:txBody>
          <a:bodyPr>
            <a:normAutofit fontScale="25000" lnSpcReduction="20000"/>
          </a:bodyPr>
          <a:lstStyle/>
          <a:p>
            <a:pPr marL="279400" indent="-279400">
              <a:buFont typeface="Wingdings" panose="05000000000000000000" pitchFamily="2" charset="2"/>
              <a:buChar char="§"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Clinic system require PLWH to collect ART on routine basis from specific  fixed HIV service points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1100" dirty="0" smtClean="0">
                <a:latin typeface="Arial" panose="020B0604020202020204" pitchFamily="34" charset="0"/>
                <a:cs typeface="Arial" panose="020B0604020202020204" pitchFamily="34" charset="0"/>
              </a:rPr>
              <a:t> However</a:t>
            </a:r>
            <a:r>
              <a:rPr lang="en-US" sz="11100" dirty="0">
                <a:latin typeface="Arial" panose="020B0604020202020204" pitchFamily="34" charset="0"/>
                <a:cs typeface="Arial" panose="020B0604020202020204" pitchFamily="34" charset="0"/>
              </a:rPr>
              <a:t>, mobility creates discontinuities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7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75" indent="-285750">
              <a:buFontTx/>
              <a:buChar char="-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PLWH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are too busy to visit congested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clinics</a:t>
            </a:r>
          </a:p>
          <a:p>
            <a:pPr marL="854075" indent="-285750">
              <a:buFontTx/>
              <a:buChar char="-"/>
            </a:pP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Clinic visits threatened livelihood for PWLH through the loss of income and contribute to job insecurity</a:t>
            </a:r>
          </a:p>
          <a:p>
            <a:pPr marL="854075" indent="-285750">
              <a:buFontTx/>
              <a:buChar char="-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PLWH moving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to other areas with no ART centers</a:t>
            </a:r>
          </a:p>
          <a:p>
            <a:pPr marL="854075" indent="-285750">
              <a:buFontTx/>
              <a:buChar char="-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LWH who is commuting for short term work may never be at home when a clinic is open</a:t>
            </a:r>
          </a:p>
          <a:p>
            <a:pPr marL="854075" indent="-285750">
              <a:buFontTx/>
              <a:buChar char="-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PLWH defaulting  might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then seek care elsewhere to avoid ‘guilt’ and shaming by health workers. This increases their service-seeking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0" indent="-1079500"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27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799" y="169842"/>
            <a:ext cx="10515600" cy="801170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undermining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access to ART 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99" y="1178578"/>
            <a:ext cx="10088985" cy="4386431"/>
          </a:xfrm>
          <a:prstGeom prst="rect">
            <a:avLst/>
          </a:prstGeom>
          <a:ln>
            <a:noFill/>
          </a:ln>
          <a:effectLst>
            <a:outerShdw blurRad="317500" dist="139700" dir="21540000" algn="tl" rotWithShape="0">
              <a:srgbClr val="333333">
                <a:alpha val="31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7999" y="5728551"/>
            <a:ext cx="1137920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Taylor et al., 2012: Theoretical framework for the interaction between geographic mobility and HIV treatment outcomes.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08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How can we help mobile individuals to have continued access to 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Two-tier approach – collaborative management </a:t>
            </a:r>
          </a:p>
          <a:p>
            <a:pPr marL="0" indent="0">
              <a:buNone/>
            </a:pP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211595" y="2819182"/>
            <a:ext cx="3768810" cy="2700732"/>
            <a:chOff x="2101387" y="2851873"/>
            <a:chExt cx="3768810" cy="27007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67" t="74507" r="33334" b="-314"/>
            <a:stretch/>
          </p:blipFill>
          <p:spPr>
            <a:xfrm>
              <a:off x="3137084" y="4943005"/>
              <a:ext cx="1628776" cy="609600"/>
            </a:xfrm>
            <a:prstGeom prst="rect">
              <a:avLst/>
            </a:prstGeom>
          </p:spPr>
        </p:pic>
        <p:sp>
          <p:nvSpPr>
            <p:cNvPr id="8" name="Freeform 7"/>
            <p:cNvSpPr/>
            <p:nvPr/>
          </p:nvSpPr>
          <p:spPr>
            <a:xfrm>
              <a:off x="2101387" y="3565713"/>
              <a:ext cx="1159245" cy="1305980"/>
            </a:xfrm>
            <a:custGeom>
              <a:avLst/>
              <a:gdLst>
                <a:gd name="connsiteX0" fmla="*/ 285891 w 1546412"/>
                <a:gd name="connsiteY0" fmla="*/ 1222624 h 2179478"/>
                <a:gd name="connsiteX1" fmla="*/ 299461 w 1546412"/>
                <a:gd name="connsiteY1" fmla="*/ 1237590 h 2179478"/>
                <a:gd name="connsiteX2" fmla="*/ 774886 w 1546412"/>
                <a:gd name="connsiteY2" fmla="*/ 1416794 h 2179478"/>
                <a:gd name="connsiteX3" fmla="*/ 1250311 w 1546412"/>
                <a:gd name="connsiteY3" fmla="*/ 1237590 h 2179478"/>
                <a:gd name="connsiteX4" fmla="*/ 1262374 w 1546412"/>
                <a:gd name="connsiteY4" fmla="*/ 1224286 h 2179478"/>
                <a:gd name="connsiteX5" fmla="*/ 1319945 w 1546412"/>
                <a:gd name="connsiteY5" fmla="*/ 1275917 h 2179478"/>
                <a:gd name="connsiteX6" fmla="*/ 1546412 w 1546412"/>
                <a:gd name="connsiteY6" fmla="*/ 1870198 h 2179478"/>
                <a:gd name="connsiteX7" fmla="*/ 1530703 w 1546412"/>
                <a:gd name="connsiteY7" fmla="*/ 2039576 h 2179478"/>
                <a:gd name="connsiteX8" fmla="*/ 1490750 w 1546412"/>
                <a:gd name="connsiteY8" fmla="*/ 2179478 h 2179478"/>
                <a:gd name="connsiteX9" fmla="*/ 55663 w 1546412"/>
                <a:gd name="connsiteY9" fmla="*/ 2179478 h 2179478"/>
                <a:gd name="connsiteX10" fmla="*/ 15709 w 1546412"/>
                <a:gd name="connsiteY10" fmla="*/ 2039576 h 2179478"/>
                <a:gd name="connsiteX11" fmla="*/ 0 w 1546412"/>
                <a:gd name="connsiteY11" fmla="*/ 1870198 h 2179478"/>
                <a:gd name="connsiteX12" fmla="*/ 226467 w 1546412"/>
                <a:gd name="connsiteY12" fmla="*/ 1275917 h 2179478"/>
                <a:gd name="connsiteX13" fmla="*/ 773206 w 1546412"/>
                <a:gd name="connsiteY13" fmla="*/ 0 h 2179478"/>
                <a:gd name="connsiteX14" fmla="*/ 1277471 w 1546412"/>
                <a:gd name="connsiteY14" fmla="*/ 558053 h 2179478"/>
                <a:gd name="connsiteX15" fmla="*/ 773206 w 1546412"/>
                <a:gd name="connsiteY15" fmla="*/ 1116106 h 2179478"/>
                <a:gd name="connsiteX16" fmla="*/ 268941 w 1546412"/>
                <a:gd name="connsiteY16" fmla="*/ 558053 h 2179478"/>
                <a:gd name="connsiteX17" fmla="*/ 773206 w 1546412"/>
                <a:gd name="connsiteY17" fmla="*/ 0 h 217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46412" h="2179478">
                  <a:moveTo>
                    <a:pt x="285891" y="1222624"/>
                  </a:moveTo>
                  <a:lnTo>
                    <a:pt x="299461" y="1237590"/>
                  </a:lnTo>
                  <a:cubicBezTo>
                    <a:pt x="421133" y="1348311"/>
                    <a:pt x="589221" y="1416794"/>
                    <a:pt x="774886" y="1416794"/>
                  </a:cubicBezTo>
                  <a:cubicBezTo>
                    <a:pt x="960551" y="1416794"/>
                    <a:pt x="1128639" y="1348311"/>
                    <a:pt x="1250311" y="1237590"/>
                  </a:cubicBezTo>
                  <a:lnTo>
                    <a:pt x="1262374" y="1224286"/>
                  </a:lnTo>
                  <a:lnTo>
                    <a:pt x="1319945" y="1275917"/>
                  </a:lnTo>
                  <a:cubicBezTo>
                    <a:pt x="1459868" y="1428006"/>
                    <a:pt x="1546412" y="1638117"/>
                    <a:pt x="1546412" y="1870198"/>
                  </a:cubicBezTo>
                  <a:cubicBezTo>
                    <a:pt x="1546412" y="1928219"/>
                    <a:pt x="1541003" y="1984866"/>
                    <a:pt x="1530703" y="2039576"/>
                  </a:cubicBezTo>
                  <a:lnTo>
                    <a:pt x="1490750" y="2179478"/>
                  </a:lnTo>
                  <a:lnTo>
                    <a:pt x="55663" y="2179478"/>
                  </a:lnTo>
                  <a:lnTo>
                    <a:pt x="15709" y="2039576"/>
                  </a:lnTo>
                  <a:cubicBezTo>
                    <a:pt x="5409" y="1984866"/>
                    <a:pt x="0" y="1928219"/>
                    <a:pt x="0" y="1870198"/>
                  </a:cubicBezTo>
                  <a:cubicBezTo>
                    <a:pt x="0" y="1638117"/>
                    <a:pt x="86544" y="1428006"/>
                    <a:pt x="226467" y="1275917"/>
                  </a:cubicBezTo>
                  <a:close/>
                  <a:moveTo>
                    <a:pt x="773206" y="0"/>
                  </a:moveTo>
                  <a:cubicBezTo>
                    <a:pt x="1051704" y="0"/>
                    <a:pt x="1277471" y="249849"/>
                    <a:pt x="1277471" y="558053"/>
                  </a:cubicBezTo>
                  <a:cubicBezTo>
                    <a:pt x="1277471" y="866257"/>
                    <a:pt x="1051704" y="1116106"/>
                    <a:pt x="773206" y="1116106"/>
                  </a:cubicBezTo>
                  <a:cubicBezTo>
                    <a:pt x="494708" y="1116106"/>
                    <a:pt x="268941" y="866257"/>
                    <a:pt x="268941" y="558053"/>
                  </a:cubicBezTo>
                  <a:cubicBezTo>
                    <a:pt x="268941" y="249849"/>
                    <a:pt x="494708" y="0"/>
                    <a:pt x="773206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81524" y="3766390"/>
              <a:ext cx="1288673" cy="904625"/>
            </a:xfrm>
            <a:custGeom>
              <a:avLst/>
              <a:gdLst>
                <a:gd name="connsiteX0" fmla="*/ 719012 w 1847850"/>
                <a:gd name="connsiteY0" fmla="*/ 117536 h 1515595"/>
                <a:gd name="connsiteX1" fmla="*/ 719012 w 1847850"/>
                <a:gd name="connsiteY1" fmla="*/ 552886 h 1515595"/>
                <a:gd name="connsiteX2" fmla="*/ 217344 w 1847850"/>
                <a:gd name="connsiteY2" fmla="*/ 552886 h 1515595"/>
                <a:gd name="connsiteX3" fmla="*/ 217344 w 1847850"/>
                <a:gd name="connsiteY3" fmla="*/ 962711 h 1515595"/>
                <a:gd name="connsiteX4" fmla="*/ 719012 w 1847850"/>
                <a:gd name="connsiteY4" fmla="*/ 962711 h 1515595"/>
                <a:gd name="connsiteX5" fmla="*/ 719012 w 1847850"/>
                <a:gd name="connsiteY5" fmla="*/ 1398061 h 1515595"/>
                <a:gd name="connsiteX6" fmla="*/ 1128837 w 1847850"/>
                <a:gd name="connsiteY6" fmla="*/ 1398061 h 1515595"/>
                <a:gd name="connsiteX7" fmla="*/ 1128837 w 1847850"/>
                <a:gd name="connsiteY7" fmla="*/ 962711 h 1515595"/>
                <a:gd name="connsiteX8" fmla="*/ 1630505 w 1847850"/>
                <a:gd name="connsiteY8" fmla="*/ 962711 h 1515595"/>
                <a:gd name="connsiteX9" fmla="*/ 1630505 w 1847850"/>
                <a:gd name="connsiteY9" fmla="*/ 552886 h 1515595"/>
                <a:gd name="connsiteX10" fmla="*/ 1128837 w 1847850"/>
                <a:gd name="connsiteY10" fmla="*/ 552886 h 1515595"/>
                <a:gd name="connsiteX11" fmla="*/ 1128837 w 1847850"/>
                <a:gd name="connsiteY11" fmla="*/ 117536 h 1515595"/>
                <a:gd name="connsiteX12" fmla="*/ 252604 w 1847850"/>
                <a:gd name="connsiteY12" fmla="*/ 0 h 1515595"/>
                <a:gd name="connsiteX13" fmla="*/ 1595246 w 1847850"/>
                <a:gd name="connsiteY13" fmla="*/ 0 h 1515595"/>
                <a:gd name="connsiteX14" fmla="*/ 1847850 w 1847850"/>
                <a:gd name="connsiteY14" fmla="*/ 252604 h 1515595"/>
                <a:gd name="connsiteX15" fmla="*/ 1847850 w 1847850"/>
                <a:gd name="connsiteY15" fmla="*/ 1262991 h 1515595"/>
                <a:gd name="connsiteX16" fmla="*/ 1595246 w 1847850"/>
                <a:gd name="connsiteY16" fmla="*/ 1515595 h 1515595"/>
                <a:gd name="connsiteX17" fmla="*/ 252604 w 1847850"/>
                <a:gd name="connsiteY17" fmla="*/ 1515595 h 1515595"/>
                <a:gd name="connsiteX18" fmla="*/ 0 w 1847850"/>
                <a:gd name="connsiteY18" fmla="*/ 1262991 h 1515595"/>
                <a:gd name="connsiteX19" fmla="*/ 0 w 1847850"/>
                <a:gd name="connsiteY19" fmla="*/ 252604 h 1515595"/>
                <a:gd name="connsiteX20" fmla="*/ 252604 w 1847850"/>
                <a:gd name="connsiteY20" fmla="*/ 0 h 151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47850" h="1515595">
                  <a:moveTo>
                    <a:pt x="719012" y="117536"/>
                  </a:moveTo>
                  <a:lnTo>
                    <a:pt x="719012" y="552886"/>
                  </a:lnTo>
                  <a:lnTo>
                    <a:pt x="217344" y="552886"/>
                  </a:lnTo>
                  <a:lnTo>
                    <a:pt x="217344" y="962711"/>
                  </a:lnTo>
                  <a:lnTo>
                    <a:pt x="719012" y="962711"/>
                  </a:lnTo>
                  <a:lnTo>
                    <a:pt x="719012" y="1398061"/>
                  </a:lnTo>
                  <a:lnTo>
                    <a:pt x="1128837" y="1398061"/>
                  </a:lnTo>
                  <a:lnTo>
                    <a:pt x="1128837" y="962711"/>
                  </a:lnTo>
                  <a:lnTo>
                    <a:pt x="1630505" y="962711"/>
                  </a:lnTo>
                  <a:lnTo>
                    <a:pt x="1630505" y="552886"/>
                  </a:lnTo>
                  <a:lnTo>
                    <a:pt x="1128837" y="552886"/>
                  </a:lnTo>
                  <a:lnTo>
                    <a:pt x="1128837" y="117536"/>
                  </a:lnTo>
                  <a:close/>
                  <a:moveTo>
                    <a:pt x="252604" y="0"/>
                  </a:moveTo>
                  <a:lnTo>
                    <a:pt x="1595246" y="0"/>
                  </a:lnTo>
                  <a:cubicBezTo>
                    <a:pt x="1734755" y="0"/>
                    <a:pt x="1847850" y="113095"/>
                    <a:pt x="1847850" y="252604"/>
                  </a:cubicBezTo>
                  <a:lnTo>
                    <a:pt x="1847850" y="1262991"/>
                  </a:lnTo>
                  <a:cubicBezTo>
                    <a:pt x="1847850" y="1402500"/>
                    <a:pt x="1734755" y="1515595"/>
                    <a:pt x="1595246" y="1515595"/>
                  </a:cubicBezTo>
                  <a:lnTo>
                    <a:pt x="252604" y="1515595"/>
                  </a:lnTo>
                  <a:cubicBezTo>
                    <a:pt x="113095" y="1515595"/>
                    <a:pt x="0" y="1402500"/>
                    <a:pt x="0" y="1262991"/>
                  </a:cubicBezTo>
                  <a:lnTo>
                    <a:pt x="0" y="252604"/>
                  </a:lnTo>
                  <a:cubicBezTo>
                    <a:pt x="0" y="113095"/>
                    <a:pt x="113095" y="0"/>
                    <a:pt x="252604" y="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01" t="-8784" r="28732" b="75103"/>
            <a:stretch/>
          </p:blipFill>
          <p:spPr>
            <a:xfrm>
              <a:off x="2944903" y="2851873"/>
              <a:ext cx="1914525" cy="77316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22" t="8667" r="21555" b="12666"/>
            <a:stretch/>
          </p:blipFill>
          <p:spPr>
            <a:xfrm>
              <a:off x="3659280" y="3889225"/>
              <a:ext cx="584384" cy="789588"/>
            </a:xfrm>
            <a:prstGeom prst="rect">
              <a:avLst/>
            </a:prstGeom>
          </p:spPr>
        </p:pic>
      </p:grpSp>
      <p:sp>
        <p:nvSpPr>
          <p:cNvPr id="12" name="Rounded Rectangle 11"/>
          <p:cNvSpPr/>
          <p:nvPr/>
        </p:nvSpPr>
        <p:spPr>
          <a:xfrm>
            <a:off x="4167637" y="5087541"/>
            <a:ext cx="1203203" cy="485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Patient level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336068" y="5016229"/>
            <a:ext cx="1376481" cy="55710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Health system   level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6315" y="2982620"/>
            <a:ext cx="126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In-put from PLWH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95007" y="2975829"/>
            <a:ext cx="1866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Individualized &amp; flexible response   </a:t>
            </a:r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109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68" y="69510"/>
            <a:ext cx="10515600" cy="86207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Patient level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745" t="44590" r="43886" b="33842"/>
          <a:stretch/>
        </p:blipFill>
        <p:spPr>
          <a:xfrm>
            <a:off x="4918337" y="2890160"/>
            <a:ext cx="1739461" cy="1577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5" name="Elbow Connector 14"/>
          <p:cNvCxnSpPr/>
          <p:nvPr/>
        </p:nvCxnSpPr>
        <p:spPr>
          <a:xfrm>
            <a:off x="2686220" y="2397911"/>
            <a:ext cx="2150448" cy="1125029"/>
          </a:xfrm>
          <a:prstGeom prst="bentConnector3">
            <a:avLst>
              <a:gd name="adj1" fmla="val -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02273" y="1285260"/>
            <a:ext cx="11989727" cy="4916237"/>
            <a:chOff x="202273" y="1789113"/>
            <a:chExt cx="11989727" cy="4916237"/>
          </a:xfrm>
        </p:grpSpPr>
        <p:sp>
          <p:nvSpPr>
            <p:cNvPr id="5" name="TextBox 4"/>
            <p:cNvSpPr txBox="1"/>
            <p:nvPr/>
          </p:nvSpPr>
          <p:spPr>
            <a:xfrm>
              <a:off x="6284778" y="1789113"/>
              <a:ext cx="5907222" cy="9541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457200" indent="0">
                <a:buNone/>
              </a:pPr>
              <a:r>
                <a:rPr lang="en-US" sz="2800" dirty="0"/>
                <a:t>PLWH should Inform clinic staff about their intention to travel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4695" y="2082839"/>
              <a:ext cx="4535311" cy="83099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Patient cards with information on ART should always be carried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2273" y="5579248"/>
              <a:ext cx="4555686" cy="95410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457200" indent="0">
                <a:buNone/>
              </a:pPr>
              <a:r>
                <a:rPr lang="en-US" sz="2800" dirty="0"/>
                <a:t>PLWH should know their drugs 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90529" y="5320355"/>
              <a:ext cx="5695720" cy="13849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801688" indent="0">
                <a:buNone/>
              </a:pPr>
              <a:r>
                <a:rPr lang="en-US" sz="2800" dirty="0"/>
                <a:t>Refills should be enough for the whole period the patient is away from the facility</a:t>
              </a:r>
            </a:p>
          </p:txBody>
        </p:sp>
        <p:cxnSp>
          <p:nvCxnSpPr>
            <p:cNvPr id="20" name="Elbow Connector 19"/>
            <p:cNvCxnSpPr/>
            <p:nvPr/>
          </p:nvCxnSpPr>
          <p:spPr>
            <a:xfrm>
              <a:off x="6739467" y="4178998"/>
              <a:ext cx="2150448" cy="1125029"/>
            </a:xfrm>
            <a:prstGeom prst="bentConnector3">
              <a:avLst>
                <a:gd name="adj1" fmla="val 9960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flipV="1">
              <a:off x="4111797" y="5028805"/>
              <a:ext cx="1676271" cy="550443"/>
            </a:xfrm>
            <a:prstGeom prst="bentConnector3">
              <a:avLst>
                <a:gd name="adj1" fmla="val 10057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flipV="1">
              <a:off x="5281058" y="2743220"/>
              <a:ext cx="1729342" cy="636975"/>
            </a:xfrm>
            <a:prstGeom prst="bentConnector3">
              <a:avLst>
                <a:gd name="adj1" fmla="val 9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03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04" y="130629"/>
            <a:ext cx="11858385" cy="121996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Health system level - Role of 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ealth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Workers(HCWs)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888" y="1350596"/>
            <a:ext cx="10515600" cy="5136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HCW to be sensitive to patients’ fluidity/mobility.</a:t>
            </a:r>
          </a:p>
          <a:p>
            <a:pPr marL="854075" indent="-457200">
              <a:buFontTx/>
              <a:buChar char="-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More training on mobility for HCW</a:t>
            </a:r>
          </a:p>
          <a:p>
            <a:pPr marL="854075" indent="-457200">
              <a:buFontTx/>
              <a:buChar char="-"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Fair and respectful  treatment of defaulters including no reprimanding for missing appointments</a:t>
            </a:r>
          </a:p>
          <a:p>
            <a:pPr marL="854075" indent="-457200"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counselling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facilitated disclosure processes to empower patients &amp; mitigate the influence of social support network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Mobility</a:t>
            </a:r>
          </a:p>
          <a:p>
            <a:pPr marL="854075" indent="-457200"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care workers together with the patients to manage experiences of mobility</a:t>
            </a:r>
          </a:p>
          <a:p>
            <a:pPr marL="854075" indent="-45720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HCW to provide information on alternative ART centers where mobile clients can access services  </a:t>
            </a:r>
          </a:p>
          <a:p>
            <a:pPr marL="854075" indent="-457200">
              <a:buFontTx/>
              <a:buChar char="-"/>
            </a:pPr>
            <a:endParaRPr lang="en-ZA" dirty="0"/>
          </a:p>
          <a:p>
            <a:pPr marL="854075" indent="-457200">
              <a:buFontTx/>
              <a:buChar char="-"/>
            </a:pPr>
            <a:endParaRPr lang="en-ZA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0" t="9242" r="26116" b="43461"/>
          <a:stretch/>
        </p:blipFill>
        <p:spPr>
          <a:xfrm>
            <a:off x="261533" y="6376825"/>
            <a:ext cx="1479175" cy="42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17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32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5" y="132897"/>
            <a:ext cx="11457992" cy="82504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Health system level- Flexible service delivery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543" y="1298801"/>
            <a:ext cx="10800644" cy="5058455"/>
          </a:xfrm>
        </p:spPr>
        <p:txBody>
          <a:bodyPr>
            <a:normAutofit fontScale="25000" lnSpcReduction="20000"/>
          </a:bodyPr>
          <a:lstStyle/>
          <a:p>
            <a:pPr marL="336550" indent="-223838">
              <a:buFont typeface="Wingdings" panose="05000000000000000000" pitchFamily="2" charset="2"/>
              <a:buChar char="§"/>
            </a:pP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Responsive</a:t>
            </a:r>
            <a:r>
              <a:rPr lang="en-ZA" sz="1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integrated &amp; flexible </a:t>
            </a: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clinics </a:t>
            </a:r>
            <a:r>
              <a:rPr lang="en-ZA" sz="1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support </a:t>
            </a: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continuity</a:t>
            </a:r>
            <a:endParaRPr lang="en-ZA" sz="1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8838" indent="-9525">
              <a:buNone/>
            </a:pPr>
            <a:r>
              <a:rPr lang="en-ZA" sz="11200" dirty="0" smtClean="0">
                <a:solidFill>
                  <a:srgbClr val="B3C7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ZA" sz="9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ZA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ultiple </a:t>
            </a:r>
            <a:r>
              <a:rPr lang="en-ZA" sz="9600" dirty="0">
                <a:latin typeface="Arial" panose="020B0604020202020204" pitchFamily="34" charset="0"/>
                <a:cs typeface="Arial" panose="020B0604020202020204" pitchFamily="34" charset="0"/>
              </a:rPr>
              <a:t>service options from which patients may choose what suits their fluid life </a:t>
            </a:r>
            <a:r>
              <a:rPr lang="en-ZA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endParaRPr lang="en-ZA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8838" indent="-9525">
              <a:buNone/>
            </a:pPr>
            <a:r>
              <a:rPr lang="en-US" sz="9600" dirty="0" smtClean="0">
                <a:solidFill>
                  <a:srgbClr val="B3C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Routinely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dispensing ART at shift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intervals.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8838" indent="-9525">
              <a:buNone/>
            </a:pPr>
            <a:r>
              <a:rPr lang="en-US" sz="9600" dirty="0" smtClean="0">
                <a:solidFill>
                  <a:srgbClr val="B3C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of multiple avenues  for optimizing continuity of care</a:t>
            </a:r>
          </a:p>
          <a:p>
            <a:pPr marL="392113" indent="-279400">
              <a:buFont typeface="Wingdings" panose="05000000000000000000" pitchFamily="2" charset="2"/>
              <a:buChar char="§"/>
            </a:pP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Integration </a:t>
            </a:r>
            <a:r>
              <a:rPr lang="en-ZA" sz="1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patients records system across many </a:t>
            </a: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centres</a:t>
            </a:r>
            <a:endParaRPr lang="en-ZA" sz="1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1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Making Clinics ‘stigma free’</a:t>
            </a:r>
          </a:p>
          <a:p>
            <a:pPr marL="801688" indent="0">
              <a:buNone/>
            </a:pPr>
            <a:r>
              <a:rPr lang="en-ZA" sz="14400" dirty="0" smtClean="0">
                <a:solidFill>
                  <a:srgbClr val="B3C7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ZA" sz="9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Reducing the ‘</a:t>
            </a:r>
            <a:r>
              <a:rPr lang="en-ZA" sz="9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ZA" sz="9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fear of been seen</a:t>
            </a:r>
            <a:r>
              <a:rPr lang="en-ZA" sz="9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ZA" sz="9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integrating </a:t>
            </a:r>
            <a:r>
              <a:rPr lang="en-ZA" sz="9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HIV services with other non-HIV services </a:t>
            </a:r>
            <a:r>
              <a:rPr lang="en-ZA" sz="9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ZA" sz="9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ZA" sz="9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600" dirty="0"/>
              <a:t> </a:t>
            </a:r>
          </a:p>
          <a:p>
            <a:pPr marL="396875" indent="0">
              <a:buNone/>
            </a:pPr>
            <a:endParaRPr lang="en-ZA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96875" indent="0">
              <a:buNone/>
            </a:pP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542</TotalTime>
  <Words>712</Words>
  <Application>Microsoft Office PowerPoint</Application>
  <PresentationFormat>Widescreen</PresentationFormat>
  <Paragraphs>101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Chiller</vt:lpstr>
      <vt:lpstr>Times New Roman</vt:lpstr>
      <vt:lpstr>Wingdings</vt:lpstr>
      <vt:lpstr>Retrospect</vt:lpstr>
      <vt:lpstr>PowerPoint Presentation</vt:lpstr>
      <vt:lpstr>PowerPoint Presentation</vt:lpstr>
      <vt:lpstr>Patterns of Mobility   </vt:lpstr>
      <vt:lpstr> Mobility undermining access to ART </vt:lpstr>
      <vt:lpstr>Mobility undermining access to ART </vt:lpstr>
      <vt:lpstr>How can we help mobile individuals to have continued access to ART?</vt:lpstr>
      <vt:lpstr>Patient level </vt:lpstr>
      <vt:lpstr>Health system level - Role of Health Care  Workers(HCWs) </vt:lpstr>
      <vt:lpstr>Health system level- Flexible service delivery </vt:lpstr>
      <vt:lpstr>Health system level cont.</vt:lpstr>
      <vt:lpstr>Conclusion </vt:lpstr>
      <vt:lpstr>References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Zambart Research and Development to Improve Health for All</dc:title>
  <dc:creator>Olga Manda</dc:creator>
  <cp:lastModifiedBy>Saal</cp:lastModifiedBy>
  <cp:revision>70</cp:revision>
  <cp:lastPrinted>2018-07-24T10:16:00Z</cp:lastPrinted>
  <dcterms:created xsi:type="dcterms:W3CDTF">2015-08-11T10:33:02Z</dcterms:created>
  <dcterms:modified xsi:type="dcterms:W3CDTF">2018-07-27T07:21:26Z</dcterms:modified>
</cp:coreProperties>
</file>